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4" r:id="rId2"/>
    <p:sldId id="274" r:id="rId3"/>
    <p:sldId id="276" r:id="rId4"/>
    <p:sldId id="275" r:id="rId5"/>
    <p:sldId id="283" r:id="rId6"/>
    <p:sldId id="291" r:id="rId7"/>
    <p:sldId id="292" r:id="rId8"/>
    <p:sldId id="294" r:id="rId9"/>
    <p:sldId id="295" r:id="rId10"/>
    <p:sldId id="282" r:id="rId11"/>
  </p:sldIdLst>
  <p:sldSz cx="9144000" cy="6858000" type="screen4x3"/>
  <p:notesSz cx="702310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54">
          <p15:clr>
            <a:srgbClr val="A4A3A4"/>
          </p15:clr>
        </p15:guide>
        <p15:guide id="2" orient="horz" pos="2158">
          <p15:clr>
            <a:srgbClr val="A4A3A4"/>
          </p15:clr>
        </p15:guide>
        <p15:guide id="3" orient="horz" pos="1017">
          <p15:clr>
            <a:srgbClr val="A4A3A4"/>
          </p15:clr>
        </p15:guide>
        <p15:guide id="4" pos="2880">
          <p15:clr>
            <a:srgbClr val="A4A3A4"/>
          </p15:clr>
        </p15:guide>
        <p15:guide id="5" pos="5376">
          <p15:clr>
            <a:srgbClr val="A4A3A4"/>
          </p15:clr>
        </p15:guide>
        <p15:guide id="6" pos="3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97" userDrawn="1">
          <p15:clr>
            <a:srgbClr val="A4A3A4"/>
          </p15:clr>
        </p15:guide>
        <p15:guide id="2" pos="2228" userDrawn="1">
          <p15:clr>
            <a:srgbClr val="A4A3A4"/>
          </p15:clr>
        </p15:guide>
        <p15:guide id="3" orient="horz" pos="2932" userDrawn="1">
          <p15:clr>
            <a:srgbClr val="A4A3A4"/>
          </p15:clr>
        </p15:guide>
        <p15:guide id="4" pos="221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7C00"/>
    <a:srgbClr val="FDD60C"/>
    <a:srgbClr val="FDD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69" autoAdjust="0"/>
    <p:restoredTop sz="85116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1206" y="114"/>
      </p:cViewPr>
      <p:guideLst>
        <p:guide orient="horz" pos="3754"/>
        <p:guide orient="horz" pos="2158"/>
        <p:guide orient="horz" pos="1017"/>
        <p:guide pos="2880"/>
        <p:guide pos="5376"/>
        <p:guide pos="384"/>
      </p:guideLst>
    </p:cSldViewPr>
  </p:slideViewPr>
  <p:outlineViewPr>
    <p:cViewPr>
      <p:scale>
        <a:sx n="33" d="100"/>
        <a:sy n="33" d="100"/>
      </p:scale>
      <p:origin x="0" y="-22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3936" y="108"/>
      </p:cViewPr>
      <p:guideLst>
        <p:guide orient="horz" pos="2697"/>
        <p:guide pos="2228"/>
        <p:guide orient="horz" pos="2932"/>
        <p:guide pos="22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OCHETTI\Desktop\QII\Global_Infrastructure_Outlook_Data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lvl="3" indent="0" algn="ctr" defTabSz="914400" rtl="0" eaLnBrk="0" fontAlgn="base" latinLnBrk="0" hangingPunct="0">
              <a:lnSpc>
                <a:spcPct val="90000"/>
              </a:lnSpc>
              <a:spcBef>
                <a:spcPts val="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None/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kern="120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Infrastructure investment at current trends and need</a:t>
            </a:r>
            <a:r>
              <a:rPr lang="en-GB" sz="1800" b="0" kern="120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($</a:t>
            </a:r>
            <a:r>
              <a:rPr lang="en-GB" sz="1800" b="0" kern="1200" dirty="0" err="1">
                <a:solidFill>
                  <a:schemeClr val="tx2"/>
                </a:solidFill>
                <a:latin typeface="+mn-lt"/>
                <a:ea typeface="+mj-ea"/>
                <a:cs typeface="+mj-cs"/>
              </a:rPr>
              <a:t>tn</a:t>
            </a:r>
            <a:r>
              <a:rPr lang="en-GB" sz="1800" b="0" kern="1200" dirty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lvl="3" indent="0" algn="ctr" defTabSz="914400" rtl="0" eaLnBrk="0" fontAlgn="base" latinLnBrk="0" hangingPunct="0">
            <a:lnSpc>
              <a:spcPct val="90000"/>
            </a:lnSpc>
            <a:spcBef>
              <a:spcPts val="0"/>
            </a:spcBef>
            <a:buClr>
              <a:schemeClr val="tx2"/>
            </a:buClr>
            <a:buSzPct val="70000"/>
            <a:buFont typeface="Arial" panose="020B0604020202020204" pitchFamily="34" charset="0"/>
            <a:buNone/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[Global_Infrastructure_Outlook_Data.xls]Data!$A$14</c:f>
              <c:strCache>
                <c:ptCount val="1"/>
                <c:pt idx="0">
                  <c:v>Investment need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[Global_Infrastructure_Outlook_Data.xls]Data!$B$12:$Y$12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cat>
          <c:val>
            <c:numRef>
              <c:f>[Global_Infrastructure_Outlook_Data.xls]Data!$B$14:$Y$14</c:f>
              <c:numCache>
                <c:formatCode>General</c:formatCode>
                <c:ptCount val="21"/>
                <c:pt idx="0">
                  <c:v>2.0884804627019298</c:v>
                </c:pt>
                <c:pt idx="1">
                  <c:v>1.9728875712179699</c:v>
                </c:pt>
                <c:pt idx="2">
                  <c:v>1.9899469938496899</c:v>
                </c:pt>
                <c:pt idx="3">
                  <c:v>2.0400945072438201</c:v>
                </c:pt>
                <c:pt idx="4">
                  <c:v>2.1898391851430699</c:v>
                </c:pt>
                <c:pt idx="5">
                  <c:v>2.2855870916452301</c:v>
                </c:pt>
                <c:pt idx="6">
                  <c:v>2.8543897848727502</c:v>
                </c:pt>
                <c:pt idx="7">
                  <c:v>2.9219333547980697</c:v>
                </c:pt>
                <c:pt idx="8">
                  <c:v>3.0142397610950802</c:v>
                </c:pt>
                <c:pt idx="9">
                  <c:v>3.0852072295004702</c:v>
                </c:pt>
                <c:pt idx="10">
                  <c:v>3.1565617350224198</c:v>
                </c:pt>
                <c:pt idx="11">
                  <c:v>3.2259435312106</c:v>
                </c:pt>
                <c:pt idx="12">
                  <c:v>3.2977294211274701</c:v>
                </c:pt>
                <c:pt idx="13">
                  <c:v>3.3745197658976203</c:v>
                </c:pt>
                <c:pt idx="14">
                  <c:v>3.4486961473445001</c:v>
                </c:pt>
                <c:pt idx="15">
                  <c:v>3.5182742016837301</c:v>
                </c:pt>
                <c:pt idx="16">
                  <c:v>3.5900688889247698</c:v>
                </c:pt>
                <c:pt idx="17">
                  <c:v>3.6632144732974701</c:v>
                </c:pt>
                <c:pt idx="18">
                  <c:v>3.7538271700882002</c:v>
                </c:pt>
                <c:pt idx="19">
                  <c:v>3.8214569052438501</c:v>
                </c:pt>
                <c:pt idx="20">
                  <c:v>3.8921635515559903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05A-47F6-96CA-397309D1277E}"/>
            </c:ext>
          </c:extLst>
        </c:ser>
        <c:ser>
          <c:idx val="2"/>
          <c:order val="1"/>
          <c:tx>
            <c:strRef>
              <c:f>[Global_Infrastructure_Outlook_Data.xls]Data!$A$15</c:f>
              <c:strCache>
                <c:ptCount val="1"/>
                <c:pt idx="0">
                  <c:v>Investment need inc. SDGs</c:v>
                </c:pt>
              </c:strCache>
            </c:strRef>
          </c:tx>
          <c:spPr>
            <a:ln w="635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[Global_Infrastructure_Outlook_Data.xls]Data!$B$12:$Y$12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cat>
          <c:val>
            <c:numRef>
              <c:f>[Global_Infrastructure_Outlook_Data.xls]Data!$B$15:$Y$15</c:f>
              <c:numCache>
                <c:formatCode>General</c:formatCode>
                <c:ptCount val="21"/>
                <c:pt idx="0">
                  <c:v>2.0884804627019298</c:v>
                </c:pt>
                <c:pt idx="1">
                  <c:v>1.9728875712179699</c:v>
                </c:pt>
                <c:pt idx="2">
                  <c:v>1.9899469938496899</c:v>
                </c:pt>
                <c:pt idx="3">
                  <c:v>2.0400945072438201</c:v>
                </c:pt>
                <c:pt idx="4">
                  <c:v>2.1898391851430699</c:v>
                </c:pt>
                <c:pt idx="5">
                  <c:v>2.2855870916452301</c:v>
                </c:pt>
                <c:pt idx="6">
                  <c:v>3.0301953163226201</c:v>
                </c:pt>
                <c:pt idx="7">
                  <c:v>3.10619190790143</c:v>
                </c:pt>
                <c:pt idx="8">
                  <c:v>3.2078791690672701</c:v>
                </c:pt>
                <c:pt idx="9">
                  <c:v>3.2873436102715803</c:v>
                </c:pt>
                <c:pt idx="10">
                  <c:v>3.3671066879232203</c:v>
                </c:pt>
                <c:pt idx="11">
                  <c:v>3.4448767280119101</c:v>
                </c:pt>
                <c:pt idx="12">
                  <c:v>3.52514144637414</c:v>
                </c:pt>
                <c:pt idx="13">
                  <c:v>3.6105167397298197</c:v>
                </c:pt>
                <c:pt idx="14">
                  <c:v>3.6931403486490999</c:v>
                </c:pt>
                <c:pt idx="15">
                  <c:v>3.7713194525627998</c:v>
                </c:pt>
                <c:pt idx="16">
                  <c:v>3.8520248072829903</c:v>
                </c:pt>
                <c:pt idx="17">
                  <c:v>3.9337857533395897</c:v>
                </c:pt>
                <c:pt idx="18">
                  <c:v>4.03323593990158</c:v>
                </c:pt>
                <c:pt idx="19">
                  <c:v>4.1092171308851597</c:v>
                </c:pt>
                <c:pt idx="20">
                  <c:v>4.1883666870270497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05A-47F6-96CA-397309D1277E}"/>
            </c:ext>
          </c:extLst>
        </c:ser>
        <c:ser>
          <c:idx val="0"/>
          <c:order val="2"/>
          <c:tx>
            <c:strRef>
              <c:f>[Global_Infrastructure_Outlook_Data.xls]Data!$A$13</c:f>
              <c:strCache>
                <c:ptCount val="1"/>
                <c:pt idx="0">
                  <c:v>Current trends</c:v>
                </c:pt>
              </c:strCache>
            </c:strRef>
          </c:tx>
          <c:spPr>
            <a:ln w="635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[Global_Infrastructure_Outlook_Data.xls]Data!$B$12:$Y$12</c:f>
              <c:numCache>
                <c:formatCode>General</c:formatCode>
                <c:ptCount val="2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</c:numCache>
            </c:numRef>
          </c:cat>
          <c:val>
            <c:numRef>
              <c:f>[Global_Infrastructure_Outlook_Data.xls]Data!$B$13:$Y$13</c:f>
              <c:numCache>
                <c:formatCode>General</c:formatCode>
                <c:ptCount val="21"/>
                <c:pt idx="0">
                  <c:v>2.0884804627019298</c:v>
                </c:pt>
                <c:pt idx="1">
                  <c:v>1.9728875712179699</c:v>
                </c:pt>
                <c:pt idx="2">
                  <c:v>1.9899469938496899</c:v>
                </c:pt>
                <c:pt idx="3">
                  <c:v>2.0400945072438201</c:v>
                </c:pt>
                <c:pt idx="4">
                  <c:v>2.1898391851430699</c:v>
                </c:pt>
                <c:pt idx="5">
                  <c:v>2.2855870916452301</c:v>
                </c:pt>
                <c:pt idx="6">
                  <c:v>2.48275076550317</c:v>
                </c:pt>
                <c:pt idx="7">
                  <c:v>2.5317866925797698</c:v>
                </c:pt>
                <c:pt idx="8">
                  <c:v>2.6055368379947899</c:v>
                </c:pt>
                <c:pt idx="9">
                  <c:v>2.65791216576388</c:v>
                </c:pt>
                <c:pt idx="10">
                  <c:v>2.71063588477258</c:v>
                </c:pt>
                <c:pt idx="11">
                  <c:v>2.7614153925664602</c:v>
                </c:pt>
                <c:pt idx="12">
                  <c:v>2.8146399125009598</c:v>
                </c:pt>
                <c:pt idx="13">
                  <c:v>2.8728623520109799</c:v>
                </c:pt>
                <c:pt idx="14">
                  <c:v>2.9284735712625802</c:v>
                </c:pt>
                <c:pt idx="15">
                  <c:v>2.97948769646821</c:v>
                </c:pt>
                <c:pt idx="16">
                  <c:v>3.0326683141520898</c:v>
                </c:pt>
                <c:pt idx="17">
                  <c:v>3.08723026785204</c:v>
                </c:pt>
                <c:pt idx="18">
                  <c:v>3.1592366406035497</c:v>
                </c:pt>
                <c:pt idx="19">
                  <c:v>3.20825306886386</c:v>
                </c:pt>
                <c:pt idx="20">
                  <c:v>3.2602980682087797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E05A-47F6-96CA-397309D127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6069128"/>
        <c:axId val="396069456"/>
      </c:lineChart>
      <c:dateAx>
        <c:axId val="396069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6069456"/>
        <c:crosses val="autoZero"/>
        <c:auto val="0"/>
        <c:lblOffset val="100"/>
        <c:baseTimeUnit val="days"/>
        <c:majorUnit val="5"/>
        <c:majorTimeUnit val="days"/>
        <c:minorUnit val="1"/>
      </c:dateAx>
      <c:valAx>
        <c:axId val="396069456"/>
        <c:scaling>
          <c:orientation val="minMax"/>
          <c:min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6069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774839677304489E-2"/>
          <c:y val="0.17234266018095876"/>
          <c:w val="0.34425050263817603"/>
          <c:h val="0.304263208177486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43343" cy="467072"/>
          </a:xfrm>
          <a:prstGeom prst="rect">
            <a:avLst/>
          </a:prstGeom>
        </p:spPr>
        <p:txBody>
          <a:bodyPr vert="horz" lIns="89153" tIns="44576" rIns="89153" bIns="44576" rtlCol="0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8132" y="2"/>
            <a:ext cx="3043343" cy="467072"/>
          </a:xfrm>
          <a:prstGeom prst="rect">
            <a:avLst/>
          </a:prstGeom>
        </p:spPr>
        <p:txBody>
          <a:bodyPr vert="horz" lIns="89153" tIns="44576" rIns="89153" bIns="44576" rtlCol="0"/>
          <a:lstStyle>
            <a:lvl1pPr algn="r">
              <a:defRPr sz="1100"/>
            </a:lvl1pPr>
          </a:lstStyle>
          <a:p>
            <a:fld id="{ADF35984-4CA4-CF4D-B666-B92C6CA20A01}" type="datetimeFigureOut">
              <a:rPr lang="fr-FR" smtClean="0"/>
              <a:t>03/12/2019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8842030"/>
            <a:ext cx="3043343" cy="467071"/>
          </a:xfrm>
          <a:prstGeom prst="rect">
            <a:avLst/>
          </a:prstGeom>
        </p:spPr>
        <p:txBody>
          <a:bodyPr vert="horz" lIns="89153" tIns="44576" rIns="89153" bIns="44576" rtlCol="0" anchor="b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89153" tIns="44576" rIns="89153" bIns="44576" rtlCol="0" anchor="b"/>
          <a:lstStyle>
            <a:lvl1pPr algn="r">
              <a:defRPr sz="1100"/>
            </a:lvl1pPr>
          </a:lstStyle>
          <a:p>
            <a:fld id="{9BB3A798-1A72-684A-BBD9-C3A9372D39B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022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43343" cy="467072"/>
          </a:xfrm>
          <a:prstGeom prst="rect">
            <a:avLst/>
          </a:prstGeom>
        </p:spPr>
        <p:txBody>
          <a:bodyPr vert="horz" lIns="89153" tIns="44576" rIns="89153" bIns="44576" rtlCol="0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153" tIns="44576" rIns="89153" bIns="4457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9"/>
          </a:xfrm>
          <a:prstGeom prst="rect">
            <a:avLst/>
          </a:prstGeom>
        </p:spPr>
        <p:txBody>
          <a:bodyPr vert="horz" lIns="89153" tIns="44576" rIns="89153" bIns="44576" rtlCol="0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8842030"/>
            <a:ext cx="3043343" cy="467071"/>
          </a:xfrm>
          <a:prstGeom prst="rect">
            <a:avLst/>
          </a:prstGeom>
        </p:spPr>
        <p:txBody>
          <a:bodyPr vert="horz" lIns="89153" tIns="44576" rIns="89153" bIns="44576" rtlCol="0" anchor="b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89153" tIns="44576" rIns="89153" bIns="44576" rtlCol="0" anchor="b"/>
          <a:lstStyle>
            <a:lvl1pPr algn="r">
              <a:defRPr sz="1100"/>
            </a:lvl1pPr>
          </a:lstStyle>
          <a:p>
            <a:fld id="{49BA6C80-7565-E24E-AE78-89500580C83E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89153" tIns="44576" rIns="89153" bIns="44576" rtlCol="0"/>
          <a:lstStyle>
            <a:lvl1pPr algn="r">
              <a:defRPr sz="1100"/>
            </a:lvl1pPr>
          </a:lstStyle>
          <a:p>
            <a:fld id="{1DF1BB65-6336-4790-9020-5C6B5195ADF4}" type="datetimeFigureOut">
              <a:rPr lang="en-GB" smtClean="0"/>
              <a:t>03/12/2019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66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rgbClr val="FF0000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780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2310" y="4480004"/>
            <a:ext cx="5618480" cy="436202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6C80-7565-E24E-AE78-89500580C83E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857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78988" y="4480004"/>
            <a:ext cx="6665124" cy="4829097"/>
          </a:xfrm>
        </p:spPr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6C80-7565-E24E-AE78-89500580C83E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959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66896" y="4480004"/>
            <a:ext cx="6689309" cy="460976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6C80-7565-E24E-AE78-89500580C83E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9126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6C80-7565-E24E-AE78-89500580C83E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4225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A6C80-7565-E24E-AE78-89500580C83E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7600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0C71F-D261-44F0-AF44-14D6444BF656}" type="slidenum">
              <a:rPr lang="en-GB" smtClean="0"/>
              <a:t>7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9E0F1085-C772-B046-8A03-B5286F1175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09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898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1529"/>
            <a:endParaRPr lang="en-GB" b="1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8EE0B-CEE2-455E-A1A7-F9470A1634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46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56484" y="6660000"/>
            <a:ext cx="972000" cy="144000"/>
          </a:xfrm>
        </p:spPr>
        <p:txBody>
          <a:bodyPr/>
          <a:lstStyle/>
          <a:p>
            <a:fld id="{94F3810C-EF44-4370-9BCD-6CEAB787E357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16000" y="6660000"/>
            <a:ext cx="4140000" cy="144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372200" y="6660000"/>
            <a:ext cx="1080000" cy="144000"/>
          </a:xfrm>
        </p:spPr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65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and lab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/>
          </p:nvPr>
        </p:nvSpPr>
        <p:spPr>
          <a:xfrm>
            <a:off x="12192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  6"/>
          <p:cNvSpPr>
            <a:spLocks noGrp="1"/>
          </p:cNvSpPr>
          <p:nvPr>
            <p:ph type="pic" sz="quarter" idx="14"/>
          </p:nvPr>
        </p:nvSpPr>
        <p:spPr>
          <a:xfrm>
            <a:off x="236728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  6"/>
          <p:cNvSpPr>
            <a:spLocks noGrp="1"/>
          </p:cNvSpPr>
          <p:nvPr>
            <p:ph type="pic" sz="quarter" idx="15"/>
          </p:nvPr>
        </p:nvSpPr>
        <p:spPr>
          <a:xfrm>
            <a:off x="462280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10" name="Espace réservé pour une image  6"/>
          <p:cNvSpPr>
            <a:spLocks noGrp="1"/>
          </p:cNvSpPr>
          <p:nvPr>
            <p:ph type="pic" sz="quarter" idx="16"/>
          </p:nvPr>
        </p:nvSpPr>
        <p:spPr>
          <a:xfrm>
            <a:off x="6868160" y="2632075"/>
            <a:ext cx="2174240" cy="217424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7"/>
          </p:nvPr>
        </p:nvSpPr>
        <p:spPr>
          <a:xfrm>
            <a:off x="11176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8"/>
          </p:nvPr>
        </p:nvSpPr>
        <p:spPr>
          <a:xfrm>
            <a:off x="235712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9"/>
          </p:nvPr>
        </p:nvSpPr>
        <p:spPr>
          <a:xfrm>
            <a:off x="459232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20"/>
          </p:nvPr>
        </p:nvSpPr>
        <p:spPr>
          <a:xfrm>
            <a:off x="6837680" y="2001520"/>
            <a:ext cx="2194559" cy="5492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21"/>
          </p:nvPr>
        </p:nvSpPr>
        <p:spPr>
          <a:xfrm>
            <a:off x="11176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22"/>
          </p:nvPr>
        </p:nvSpPr>
        <p:spPr>
          <a:xfrm>
            <a:off x="235712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8" name="Espace réservé du texte 11"/>
          <p:cNvSpPr>
            <a:spLocks noGrp="1"/>
          </p:cNvSpPr>
          <p:nvPr>
            <p:ph type="body" sz="quarter" idx="23"/>
          </p:nvPr>
        </p:nvSpPr>
        <p:spPr>
          <a:xfrm>
            <a:off x="459232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19" name="Espace réservé du texte 11"/>
          <p:cNvSpPr>
            <a:spLocks noGrp="1"/>
          </p:cNvSpPr>
          <p:nvPr>
            <p:ph type="body" sz="quarter" idx="24"/>
          </p:nvPr>
        </p:nvSpPr>
        <p:spPr>
          <a:xfrm>
            <a:off x="6837680" y="4998720"/>
            <a:ext cx="2194559" cy="549275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BA2B70A-E53E-4D96-A1C9-9CDA31D06C55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97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 hasCustomPrompt="1"/>
          </p:nvPr>
        </p:nvSpPr>
        <p:spPr>
          <a:xfrm>
            <a:off x="260977" y="1730375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1700335" y="1730375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0" name="Espace réservé pour une image  6"/>
          <p:cNvSpPr>
            <a:spLocks noGrp="1"/>
          </p:cNvSpPr>
          <p:nvPr>
            <p:ph type="pic" sz="quarter" idx="15" hasCustomPrompt="1"/>
          </p:nvPr>
        </p:nvSpPr>
        <p:spPr>
          <a:xfrm>
            <a:off x="3142819" y="1730375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1" name="Espace réservé du texte 8"/>
          <p:cNvSpPr>
            <a:spLocks noGrp="1"/>
          </p:cNvSpPr>
          <p:nvPr>
            <p:ph type="body" sz="quarter" idx="16" hasCustomPrompt="1"/>
          </p:nvPr>
        </p:nvSpPr>
        <p:spPr>
          <a:xfrm>
            <a:off x="4582177" y="1730375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2" name="Espace réservé pour une image  6"/>
          <p:cNvSpPr>
            <a:spLocks noGrp="1"/>
          </p:cNvSpPr>
          <p:nvPr>
            <p:ph type="pic" sz="quarter" idx="17" hasCustomPrompt="1"/>
          </p:nvPr>
        </p:nvSpPr>
        <p:spPr>
          <a:xfrm>
            <a:off x="6026604" y="1730375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8" hasCustomPrompt="1"/>
          </p:nvPr>
        </p:nvSpPr>
        <p:spPr>
          <a:xfrm>
            <a:off x="7470062" y="1730375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4" name="Espace réservé pour une image  6"/>
          <p:cNvSpPr>
            <a:spLocks noGrp="1"/>
          </p:cNvSpPr>
          <p:nvPr>
            <p:ph type="pic" sz="quarter" idx="19" hasCustomPrompt="1"/>
          </p:nvPr>
        </p:nvSpPr>
        <p:spPr>
          <a:xfrm>
            <a:off x="1699998" y="3530239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20" hasCustomPrompt="1"/>
          </p:nvPr>
        </p:nvSpPr>
        <p:spPr>
          <a:xfrm>
            <a:off x="3139356" y="3530239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6" name="Espace réservé pour une image  6"/>
          <p:cNvSpPr>
            <a:spLocks noGrp="1"/>
          </p:cNvSpPr>
          <p:nvPr>
            <p:ph type="pic" sz="quarter" idx="21" hasCustomPrompt="1"/>
          </p:nvPr>
        </p:nvSpPr>
        <p:spPr>
          <a:xfrm>
            <a:off x="4583319" y="3530239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22" hasCustomPrompt="1"/>
          </p:nvPr>
        </p:nvSpPr>
        <p:spPr>
          <a:xfrm>
            <a:off x="6029398" y="3530239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18" name="Espace réservé pour une image  6"/>
          <p:cNvSpPr>
            <a:spLocks noGrp="1"/>
          </p:cNvSpPr>
          <p:nvPr>
            <p:ph type="pic" sz="quarter" idx="23" hasCustomPrompt="1"/>
          </p:nvPr>
        </p:nvSpPr>
        <p:spPr>
          <a:xfrm>
            <a:off x="7474209" y="3530239"/>
            <a:ext cx="1440000" cy="180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fr-FR" dirty="0" smtClean="0"/>
              <a:t>insérer une image</a:t>
            </a:r>
            <a:endParaRPr lang="fr-FR" dirty="0"/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24" hasCustomPrompt="1"/>
          </p:nvPr>
        </p:nvSpPr>
        <p:spPr>
          <a:xfrm>
            <a:off x="257452" y="3530239"/>
            <a:ext cx="1440000" cy="1800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Insérer du texte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E31AA2B8-7B58-4F9E-925D-A5695CE584C3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87B43-0FFC-47D6-8DF6-4A1C576C4103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69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E1062-9BA6-4686-80CF-611757451DF3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956484" y="6660000"/>
            <a:ext cx="972000" cy="144000"/>
          </a:xfrm>
        </p:spPr>
        <p:txBody>
          <a:bodyPr/>
          <a:lstStyle/>
          <a:p>
            <a:fld id="{0EEE80A8-B163-4D4C-8AA7-CD6493097D73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16000" y="6660000"/>
            <a:ext cx="4140000" cy="144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372200" y="6660000"/>
            <a:ext cx="1080000" cy="144000"/>
          </a:xfrm>
        </p:spPr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4762800"/>
            <a:ext cx="7920000" cy="72000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12000" y="5482800"/>
            <a:ext cx="7920000" cy="540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638670" y="6046680"/>
            <a:ext cx="7920000" cy="5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.AppleSystemUIFont" charset="-12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</a:rPr>
              <a:t>Author: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155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7F349-ED45-4386-8CB7-B6CE96829465}" type="datetime1">
              <a:rPr lang="fr-LU" smtClean="0"/>
              <a:t>03/12/2019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D8CE-DF9A-4FC9-98C1-36228A9B7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CBF-80D8-4849-8CB1-0A2AFB0686FD}" type="datetime1">
              <a:rPr lang="fr-LU" smtClean="0"/>
              <a:t>03/12/2019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81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70" y="273687"/>
            <a:ext cx="7886700" cy="576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8A59A-23F4-4A19-AB0D-B9EF757BC51B}" type="datetime1">
              <a:rPr lang="fr-LU" smtClean="0"/>
              <a:t>03/12/2019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90800" y="870585"/>
            <a:ext cx="7885112" cy="5760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44796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DC02-3BC1-4D4B-AF07-D31DA3EE93F9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61" y="263526"/>
            <a:ext cx="8321119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7A28-502A-4ECC-9E99-A0B5B6ECDB30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0E63-1702-4237-964C-42B6220145D0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/>
          </p:nvPr>
        </p:nvSpPr>
        <p:spPr>
          <a:xfrm>
            <a:off x="639763" y="1706563"/>
            <a:ext cx="3027997" cy="1992312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30238" y="3830638"/>
            <a:ext cx="3037522" cy="2001837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/>
          </p:nvPr>
        </p:nvSpPr>
        <p:spPr>
          <a:xfrm>
            <a:off x="3860800" y="1685925"/>
            <a:ext cx="4622800" cy="20129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 smtClean="0"/>
              <a:t>Cliquez pour </a:t>
            </a:r>
            <a:r>
              <a:rPr lang="fr-FR" smtClean="0"/>
              <a:t>modifier les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6"/>
          </p:nvPr>
        </p:nvSpPr>
        <p:spPr>
          <a:xfrm>
            <a:off x="3870325" y="3840163"/>
            <a:ext cx="4613275" cy="19923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 smtClean="0"/>
              <a:t>Cliquez pour modifier les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802653F-A10B-4CD8-86AC-294D3EC71992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218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1770" y="273687"/>
            <a:ext cx="7886700" cy="1058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110" y="1591945"/>
            <a:ext cx="7886700" cy="460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</a:t>
            </a:r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956484" y="6480000"/>
            <a:ext cx="972000" cy="1440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D9F2A411-4A49-4CBF-829F-336C898DBDE7}" type="datetime1">
              <a:rPr lang="fr-LU" smtClean="0"/>
              <a:t>03/12/2019</a:t>
            </a:fld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000" y="6480000"/>
            <a:ext cx="4140000" cy="1440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72200" y="6480000"/>
            <a:ext cx="1080000" cy="1440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FD0A51CA-4611-42BC-8C78-05A9D4A054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80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15" r:id="rId4"/>
    <p:sldLayoutId id="2147483716" r:id="rId5"/>
    <p:sldLayoutId id="2147483664" r:id="rId6"/>
    <p:sldLayoutId id="2147483665" r:id="rId7"/>
    <p:sldLayoutId id="2147483666" r:id="rId8"/>
    <p:sldLayoutId id="2147483670" r:id="rId9"/>
    <p:sldLayoutId id="2147483671" r:id="rId10"/>
    <p:sldLayoutId id="2147483668" r:id="rId11"/>
    <p:sldLayoutId id="2147483672" r:id="rId12"/>
    <p:sldLayoutId id="214748366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.AppleSystemUIFont" charset="-120"/>
        <a:buChar char="‣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SzPct val="80000"/>
        <a:buFont typeface=".AppleSystemUIFont" charset="-120"/>
        <a:buChar char="‣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1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19.jpeg"/><Relationship Id="rId5" Type="http://schemas.openxmlformats.org/officeDocument/2006/relationships/image" Target="../media/image14.pn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13.png"/><Relationship Id="rId9" Type="http://schemas.openxmlformats.org/officeDocument/2006/relationships/image" Target="../media/image17.emf"/><Relationship Id="rId1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8856" y="1556792"/>
            <a:ext cx="8835656" cy="471065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latin typeface="+mn-lt"/>
              </a:rPr>
              <a:t>Quality Infrastructure Investment</a:t>
            </a:r>
            <a:br>
              <a:rPr lang="en-US" sz="4000" b="1" dirty="0">
                <a:latin typeface="+mn-lt"/>
              </a:rPr>
            </a:br>
            <a:r>
              <a:rPr lang="en-US" sz="4000" b="1" dirty="0">
                <a:latin typeface="+mn-lt"/>
              </a:rPr>
              <a:t/>
            </a:r>
            <a:br>
              <a:rPr lang="en-US" sz="4000" b="1" dirty="0">
                <a:latin typeface="+mn-lt"/>
              </a:rPr>
            </a:br>
            <a:r>
              <a:rPr lang="en-US" b="1" dirty="0">
                <a:latin typeface="+mn-lt"/>
              </a:rPr>
              <a:t/>
            </a:r>
            <a:br>
              <a:rPr lang="en-US" b="1" dirty="0">
                <a:latin typeface="+mn-lt"/>
              </a:rPr>
            </a:br>
            <a:r>
              <a:rPr lang="en-US" sz="2800" dirty="0">
                <a:latin typeface="+mn-lt"/>
              </a:rPr>
              <a:t/>
            </a:r>
            <a:br>
              <a:rPr lang="en-US" sz="2800" dirty="0">
                <a:latin typeface="+mn-lt"/>
              </a:rPr>
            </a:br>
            <a:r>
              <a:rPr lang="en-US" dirty="0"/>
              <a:t>DEVCO’s 2019 Continental Infrastructure Seminar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/>
            </a:r>
            <a:br>
              <a:rPr lang="en-US" sz="2800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Brussels, 4</a:t>
            </a:r>
            <a:r>
              <a:rPr lang="en-US" sz="28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December 2019</a:t>
            </a:r>
            <a:b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/>
            </a:r>
            <a:b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/>
            </a:r>
            <a:b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en-US" sz="2400" b="1" dirty="0" smtClean="0"/>
              <a:t>José Manuel </a:t>
            </a:r>
            <a:r>
              <a:rPr lang="en-US" sz="2400" b="1" dirty="0" err="1"/>
              <a:t>Fernández</a:t>
            </a:r>
            <a:r>
              <a:rPr lang="en-US" sz="2400" b="1" dirty="0"/>
              <a:t> Riveiro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European Investment Bank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/>
            </a:r>
            <a:b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endParaRPr lang="en-GB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1950" y="1276350"/>
            <a:ext cx="8191500" cy="1247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15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568" y="2661090"/>
            <a:ext cx="7886700" cy="77142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61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52" y="745075"/>
            <a:ext cx="8348494" cy="1078182"/>
          </a:xfrm>
        </p:spPr>
        <p:txBody>
          <a:bodyPr>
            <a:noAutofit/>
          </a:bodyPr>
          <a:lstStyle/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How much should countries be spending?</a:t>
            </a:r>
            <a:endParaRPr lang="en-US" sz="20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How </a:t>
            </a:r>
            <a:r>
              <a:rPr lang="en-US" sz="2000" dirty="0">
                <a:solidFill>
                  <a:schemeClr val="tx2"/>
                </a:solidFill>
                <a:ea typeface="+mj-ea"/>
                <a:cs typeface="+mj-cs"/>
              </a:rPr>
              <a:t>much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 do they actually spend?</a:t>
            </a:r>
          </a:p>
          <a:p>
            <a:pPr marL="266700" lvl="3" indent="-266700" eaLnBrk="0" fontAlgn="base" hangingPunct="0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/>
            </a:pPr>
            <a:endParaRPr lang="en-US" sz="20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marL="266700" lvl="3" indent="-266700" eaLnBrk="0" fontAlgn="base" hangingPunct="0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51999" y="225424"/>
            <a:ext cx="8643600" cy="476612"/>
          </a:xfrm>
        </p:spPr>
        <p:txBody>
          <a:bodyPr>
            <a:noAutofit/>
          </a:bodyPr>
          <a:lstStyle/>
          <a:p>
            <a:pPr algn="l">
              <a:tabLst>
                <a:tab pos="8434388" algn="r"/>
              </a:tabLst>
            </a:pPr>
            <a:r>
              <a:rPr lang="en-US" sz="2800" b="1" dirty="0">
                <a:latin typeface="+mn-lt"/>
              </a:rPr>
              <a:t>Infrastructure: </a:t>
            </a: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 precondition for sustainable growth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325314"/>
              </p:ext>
            </p:extLst>
          </p:nvPr>
        </p:nvGraphicFramePr>
        <p:xfrm>
          <a:off x="1296564" y="1632209"/>
          <a:ext cx="6672792" cy="4003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399552" y="5518851"/>
            <a:ext cx="8348494" cy="715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SzPct val="80000"/>
              <a:buFont typeface=".AppleSystemUIFont" charset="-120"/>
              <a:buChar char="‣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Investment need: 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between 2% and 8% of GDP – depending on goals and effectiveness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(WB research)</a:t>
            </a:r>
          </a:p>
          <a:p>
            <a:pPr marL="266700" lvl="3" indent="-266700" eaLnBrk="0" fontAlgn="base" hangingPunct="0"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76608" y="4268325"/>
            <a:ext cx="18897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Source: G20 Global Infrastructure Outlook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37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052" y="1049717"/>
            <a:ext cx="8468139" cy="5167256"/>
          </a:xfrm>
        </p:spPr>
        <p:txBody>
          <a:bodyPr>
            <a:normAutofit fontScale="92500" lnSpcReduction="20000"/>
          </a:bodyPr>
          <a:lstStyle/>
          <a:p>
            <a:pPr marL="179388" lvl="3" indent="-179388" eaLnBrk="0" fontAlgn="base" hangingPunct="0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200" b="1" dirty="0" smtClean="0">
                <a:solidFill>
                  <a:schemeClr val="tx2"/>
                </a:solidFill>
                <a:ea typeface="+mj-ea"/>
                <a:cs typeface="+mj-cs"/>
              </a:rPr>
              <a:t>Value for money</a:t>
            </a:r>
          </a:p>
          <a:p>
            <a:pPr marL="636588" lvl="4" indent="-179388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d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elivers the desired 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social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 and 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economic impact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at the 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lowest cost</a:t>
            </a:r>
            <a:endParaRPr lang="en-GB" sz="2200" b="1" dirty="0" smtClean="0">
              <a:solidFill>
                <a:schemeClr val="tx1">
                  <a:lumMod val="65000"/>
                  <a:lumOff val="35000"/>
                </a:schemeClr>
              </a:solidFill>
              <a:ea typeface="+mj-ea"/>
              <a:cs typeface="+mj-cs"/>
            </a:endParaRPr>
          </a:p>
          <a:p>
            <a:pPr marL="179388" lvl="3" indent="-179388" eaLnBrk="0" fontAlgn="base" hangingPunct="0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GB" sz="2200" b="1" dirty="0" smtClean="0">
                <a:solidFill>
                  <a:schemeClr val="tx2"/>
                </a:solidFill>
                <a:ea typeface="+mj-ea"/>
                <a:cs typeface="+mj-cs"/>
              </a:rPr>
              <a:t>Extend the life of existing assets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better </a:t>
            </a:r>
            <a:r>
              <a:rPr lang="en-GB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maintenance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(partial) </a:t>
            </a:r>
            <a:r>
              <a:rPr lang="en-GB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rehabilitation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expand service capacity quickly without major costs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debottlenecking assets that are difficult to replace e.g. bridges, airports, metros and transmission grids</a:t>
            </a:r>
          </a:p>
          <a:p>
            <a:pPr marL="179388" lvl="3" indent="-179388" eaLnBrk="0" fontAlgn="base" hangingPunct="0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chemeClr val="tx2"/>
                </a:solidFill>
                <a:ea typeface="+mj-ea"/>
                <a:cs typeface="+mj-cs"/>
              </a:rPr>
              <a:t>Expand infrastructure capacity in areas of high demand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anticipate </a:t>
            </a: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assets may </a:t>
            </a: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in operation longer than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expected</a:t>
            </a:r>
            <a:endParaRPr lang="en-GB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9388" lvl="3" indent="-179388" eaLnBrk="0" fontAlgn="base" hangingPunct="0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chemeClr val="tx2"/>
                </a:solidFill>
                <a:ea typeface="+mj-ea"/>
                <a:cs typeface="+mj-cs"/>
              </a:rPr>
              <a:t>Ensure new infrastructure is flexible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conduct a 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lifecycle analysis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 backwards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the end of an asset’s life</a:t>
            </a:r>
            <a:endParaRPr lang="en-GB" sz="2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modernisation </a:t>
            </a: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upgrade </a:t>
            </a: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within its expected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lifetime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 of </a:t>
            </a: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future </a:t>
            </a:r>
            <a:r>
              <a:rPr lang="en-GB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digital technologies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3</a:t>
            </a:fld>
            <a:endParaRPr lang="fr-FR"/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251999" y="225424"/>
            <a:ext cx="8643600" cy="4766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8434388" algn="r"/>
              </a:tabLst>
            </a:pPr>
            <a:r>
              <a:rPr lang="en-US" sz="2800" b="1" dirty="0" smtClean="0">
                <a:latin typeface="+mn-lt"/>
              </a:rPr>
              <a:t>Building 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quality</a:t>
            </a:r>
            <a:r>
              <a:rPr lang="en-US" sz="2800" b="1" dirty="0" smtClean="0">
                <a:latin typeface="+mn-lt"/>
              </a:rPr>
              <a:t> into infrastructure assets</a:t>
            </a:r>
            <a:endParaRPr lang="en-GB" sz="28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367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52" y="1127460"/>
            <a:ext cx="8348494" cy="3760424"/>
          </a:xfrm>
        </p:spPr>
        <p:txBody>
          <a:bodyPr>
            <a:noAutofit/>
          </a:bodyPr>
          <a:lstStyle/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ea typeface="+mj-ea"/>
                <a:cs typeface="+mj-cs"/>
              </a:rPr>
              <a:t>Macroeconomic stability 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-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supportive investment environment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ea typeface="+mj-ea"/>
                <a:cs typeface="+mj-cs"/>
              </a:rPr>
              <a:t>Regulatory certainty 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-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adequate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policies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ea typeface="+mj-ea"/>
                <a:cs typeface="+mj-cs"/>
              </a:rPr>
              <a:t>Good governance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Disciplined </a:t>
            </a:r>
            <a:r>
              <a:rPr lang="en-US" sz="2000" b="1" dirty="0" smtClean="0">
                <a:solidFill>
                  <a:schemeClr val="tx2"/>
                </a:solidFill>
                <a:ea typeface="+mj-ea"/>
                <a:cs typeface="+mj-cs"/>
              </a:rPr>
              <a:t>strategic infrastructure planning 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at country level –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identifying country needs and priorities, including alignment with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SDGs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Building </a:t>
            </a:r>
            <a:r>
              <a:rPr lang="en-US" sz="2000" b="1" dirty="0" smtClean="0">
                <a:solidFill>
                  <a:schemeClr val="tx2"/>
                </a:solidFill>
                <a:ea typeface="+mj-ea"/>
                <a:cs typeface="+mj-cs"/>
              </a:rPr>
              <a:t>credible pipelines 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of investable projects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Appropriate </a:t>
            </a:r>
            <a:r>
              <a:rPr lang="en-US" sz="2000" b="1" dirty="0" smtClean="0">
                <a:solidFill>
                  <a:schemeClr val="tx2"/>
                </a:solidFill>
                <a:ea typeface="+mj-ea"/>
                <a:cs typeface="+mj-cs"/>
              </a:rPr>
              <a:t>procurement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 –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j-ea"/>
                <a:cs typeface="+mj-cs"/>
              </a:rPr>
              <a:t>effective cost management to allow larger investments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Embedding environmental, social and governance (</a:t>
            </a:r>
            <a:r>
              <a:rPr lang="en-US" sz="2000" b="1" dirty="0" smtClean="0">
                <a:solidFill>
                  <a:schemeClr val="tx2"/>
                </a:solidFill>
                <a:ea typeface="+mj-ea"/>
                <a:cs typeface="+mj-cs"/>
              </a:rPr>
              <a:t>ESG</a:t>
            </a:r>
            <a:r>
              <a:rPr lang="en-US" sz="2000" dirty="0" smtClean="0">
                <a:solidFill>
                  <a:schemeClr val="tx2"/>
                </a:solidFill>
                <a:ea typeface="+mj-ea"/>
                <a:cs typeface="+mj-cs"/>
              </a:rPr>
              <a:t>) criteria</a:t>
            </a:r>
            <a:endParaRPr lang="en-US" sz="2000" dirty="0">
              <a:solidFill>
                <a:schemeClr val="tx2"/>
              </a:solidFill>
              <a:ea typeface="+mj-ea"/>
              <a:cs typeface="+mj-cs"/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US" sz="20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marL="266700" lvl="3" indent="-26670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US" sz="20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marL="266700" lvl="3" indent="-26670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51999" y="225424"/>
            <a:ext cx="8643600" cy="476612"/>
          </a:xfrm>
        </p:spPr>
        <p:txBody>
          <a:bodyPr>
            <a:noAutofit/>
          </a:bodyPr>
          <a:lstStyle/>
          <a:p>
            <a:pPr algn="l">
              <a:tabLst>
                <a:tab pos="8434388" algn="r"/>
              </a:tabLst>
            </a:pPr>
            <a:r>
              <a:rPr lang="en-US" sz="2800" b="1" dirty="0" smtClean="0">
                <a:latin typeface="+mn-lt"/>
              </a:rPr>
              <a:t>Scaling up quality infrastructure: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effective conditions</a:t>
            </a:r>
            <a:endParaRPr lang="en-GB" sz="28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2348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69" y="273687"/>
            <a:ext cx="8790305" cy="471901"/>
          </a:xfrm>
        </p:spPr>
        <p:txBody>
          <a:bodyPr>
            <a:noAutofit/>
          </a:bodyPr>
          <a:lstStyle/>
          <a:p>
            <a:r>
              <a:rPr lang="en-GB" sz="2600" b="1" dirty="0">
                <a:solidFill>
                  <a:schemeClr val="accent1"/>
                </a:solidFill>
              </a:rPr>
              <a:t>EIB’s methodology to identify and assess quality investment</a:t>
            </a:r>
            <a:endParaRPr lang="en-GB" sz="26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5</a:t>
            </a:fld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07988" y="844550"/>
            <a:ext cx="8104187" cy="5635450"/>
          </a:xfrm>
        </p:spPr>
        <p:txBody>
          <a:bodyPr>
            <a:normAutofit/>
          </a:bodyPr>
          <a:lstStyle/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endParaRPr lang="en-US" altLang="en-US" sz="1800" b="1" dirty="0" smtClean="0">
              <a:solidFill>
                <a:schemeClr val="hlink"/>
              </a:solidFill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solidFill>
                  <a:schemeClr val="tx2"/>
                </a:solidFill>
                <a:ea typeface="+mj-ea"/>
                <a:cs typeface="+mj-cs"/>
              </a:rPr>
              <a:t>Ex-ante due diligence </a:t>
            </a:r>
            <a:r>
              <a:rPr lang="en-GB" altLang="en-US" sz="2000" dirty="0" smtClean="0">
                <a:solidFill>
                  <a:schemeClr val="tx2"/>
                </a:solidFill>
                <a:ea typeface="+mj-ea"/>
                <a:cs typeface="+mj-cs"/>
              </a:rPr>
              <a:t>structured </a:t>
            </a:r>
            <a:r>
              <a:rPr lang="en-GB" altLang="en-US" sz="2000" dirty="0">
                <a:solidFill>
                  <a:schemeClr val="tx2"/>
                </a:solidFill>
                <a:ea typeface="+mj-ea"/>
                <a:cs typeface="+mj-cs"/>
              </a:rPr>
              <a:t>around 3 </a:t>
            </a:r>
            <a:r>
              <a:rPr lang="en-GB" altLang="en-US" sz="2000" dirty="0" smtClean="0">
                <a:solidFill>
                  <a:schemeClr val="tx2"/>
                </a:solidFill>
                <a:ea typeface="+mj-ea"/>
                <a:cs typeface="+mj-cs"/>
              </a:rPr>
              <a:t>pillars (</a:t>
            </a:r>
            <a:r>
              <a:rPr lang="en-US" altLang="en-US" sz="2000" dirty="0" err="1" smtClean="0">
                <a:solidFill>
                  <a:schemeClr val="tx2"/>
                </a:solidFill>
              </a:rPr>
              <a:t>ReM</a:t>
            </a:r>
            <a:r>
              <a:rPr lang="en-US" altLang="en-US" sz="2000" dirty="0" smtClean="0">
                <a:solidFill>
                  <a:schemeClr val="tx2"/>
                </a:solidFill>
              </a:rPr>
              <a:t> Framework outside </a:t>
            </a:r>
            <a:r>
              <a:rPr lang="en-US" altLang="en-US" sz="2000" dirty="0">
                <a:solidFill>
                  <a:schemeClr val="tx2"/>
                </a:solidFill>
              </a:rPr>
              <a:t>EU) </a:t>
            </a:r>
            <a:endParaRPr lang="en-GB" altLang="en-US" sz="20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marL="2880000" lvl="2" indent="-540000">
              <a:spcBef>
                <a:spcPts val="2400"/>
              </a:spcBef>
              <a:defRPr/>
            </a:pPr>
            <a:r>
              <a:rPr lang="en-GB" altLang="en-US" dirty="0" smtClean="0">
                <a:solidFill>
                  <a:schemeClr val="tx2"/>
                </a:solidFill>
                <a:ea typeface="+mj-ea"/>
                <a:cs typeface="+mj-cs"/>
              </a:rPr>
              <a:t>The project contribution to </a:t>
            </a:r>
            <a:r>
              <a:rPr lang="en-GB" altLang="en-US" b="1" dirty="0" smtClean="0">
                <a:solidFill>
                  <a:schemeClr val="tx2"/>
                </a:solidFill>
                <a:ea typeface="+mj-ea"/>
                <a:cs typeface="+mj-cs"/>
              </a:rPr>
              <a:t>policy</a:t>
            </a:r>
            <a:r>
              <a:rPr lang="en-GB" altLang="en-US" dirty="0" smtClean="0">
                <a:solidFill>
                  <a:schemeClr val="tx2"/>
                </a:solidFill>
                <a:ea typeface="+mj-ea"/>
                <a:cs typeface="+mj-cs"/>
              </a:rPr>
              <a:t> objectives</a:t>
            </a:r>
          </a:p>
          <a:p>
            <a:pPr marL="2880000" lvl="2" indent="-540000">
              <a:spcBef>
                <a:spcPts val="600"/>
              </a:spcBef>
              <a:defRPr/>
            </a:pPr>
            <a:r>
              <a:rPr lang="en-US" altLang="en-US" dirty="0" smtClean="0">
                <a:solidFill>
                  <a:schemeClr val="tx2"/>
                </a:solidFill>
                <a:ea typeface="+mj-ea"/>
                <a:cs typeface="+mj-cs"/>
              </a:rPr>
              <a:t>The </a:t>
            </a:r>
            <a:r>
              <a:rPr lang="en-US" altLang="en-US" b="1" u="sng" dirty="0">
                <a:solidFill>
                  <a:schemeClr val="tx2"/>
                </a:solidFill>
                <a:ea typeface="+mj-ea"/>
                <a:cs typeface="+mj-cs"/>
              </a:rPr>
              <a:t>quality and soundness</a:t>
            </a:r>
            <a:r>
              <a:rPr lang="en-US" altLang="en-US" u="sng" dirty="0">
                <a:solidFill>
                  <a:schemeClr val="tx2"/>
                </a:solidFill>
                <a:ea typeface="+mj-ea"/>
                <a:cs typeface="+mj-cs"/>
              </a:rPr>
              <a:t> </a:t>
            </a:r>
            <a:r>
              <a:rPr lang="en-US" altLang="en-US" dirty="0">
                <a:solidFill>
                  <a:schemeClr val="tx2"/>
                </a:solidFill>
                <a:ea typeface="+mj-ea"/>
                <a:cs typeface="+mj-cs"/>
              </a:rPr>
              <a:t>of the project</a:t>
            </a:r>
          </a:p>
          <a:p>
            <a:pPr marL="2880000" lvl="2" indent="-540000"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en-US" dirty="0">
                <a:solidFill>
                  <a:schemeClr val="tx2"/>
                </a:solidFill>
                <a:ea typeface="+mj-ea"/>
                <a:cs typeface="+mj-cs"/>
              </a:rPr>
              <a:t>The </a:t>
            </a:r>
            <a:r>
              <a:rPr lang="en-US" altLang="en-US" dirty="0">
                <a:solidFill>
                  <a:schemeClr val="tx2"/>
                </a:solidFill>
                <a:ea typeface="+mj-ea"/>
                <a:cs typeface="+mj-cs"/>
              </a:rPr>
              <a:t>EIB’s </a:t>
            </a:r>
            <a:r>
              <a:rPr lang="en-US" altLang="en-US" b="1" dirty="0">
                <a:solidFill>
                  <a:schemeClr val="tx2"/>
                </a:solidFill>
                <a:ea typeface="+mj-ea"/>
                <a:cs typeface="+mj-cs"/>
              </a:rPr>
              <a:t>technical and financial contribution</a:t>
            </a:r>
            <a:r>
              <a:rPr lang="en-US" altLang="en-US" dirty="0">
                <a:solidFill>
                  <a:schemeClr val="tx2"/>
                </a:solidFill>
                <a:ea typeface="+mj-ea"/>
                <a:cs typeface="+mj-cs"/>
              </a:rPr>
              <a:t> </a:t>
            </a:r>
            <a:r>
              <a:rPr lang="en-GB" altLang="en-US" dirty="0">
                <a:solidFill>
                  <a:schemeClr val="tx2"/>
                </a:solidFill>
                <a:ea typeface="+mj-ea"/>
                <a:cs typeface="+mj-cs"/>
              </a:rPr>
              <a:t>to advancing the project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solidFill>
                  <a:schemeClr val="tx2"/>
                </a:solidFill>
                <a:ea typeface="+mj-ea"/>
                <a:cs typeface="+mj-cs"/>
              </a:rPr>
              <a:t>Identify </a:t>
            </a:r>
            <a:r>
              <a:rPr lang="en-GB" altLang="en-US" sz="2000" dirty="0">
                <a:solidFill>
                  <a:schemeClr val="tx2"/>
                </a:solidFill>
                <a:ea typeface="+mj-ea"/>
                <a:cs typeface="+mj-cs"/>
              </a:rPr>
              <a:t>and assess Expected Results based on monitorable, standard indicators with baselines, timelines and </a:t>
            </a:r>
            <a:r>
              <a:rPr lang="en-GB" altLang="en-US" sz="2000" dirty="0" smtClean="0">
                <a:solidFill>
                  <a:schemeClr val="tx2"/>
                </a:solidFill>
                <a:ea typeface="+mj-ea"/>
                <a:cs typeface="+mj-cs"/>
              </a:rPr>
              <a:t>targets</a:t>
            </a: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solidFill>
                  <a:schemeClr val="tx2"/>
                </a:solidFill>
              </a:rPr>
              <a:t>Used ex-post to :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</a:t>
            </a: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</a:t>
            </a:r>
            <a:r>
              <a:rPr lang="en-GB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indicators </a:t>
            </a:r>
            <a:r>
              <a:rPr lang="en-GB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against expected </a:t>
            </a:r>
            <a:r>
              <a:rPr lang="en-GB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at completion and completion +3</a:t>
            </a:r>
            <a:endParaRPr lang="en-GB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Lessons learned – how to </a:t>
            </a:r>
            <a:r>
              <a:rPr lang="en-GB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 in the future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alt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GB" altLang="en-US" sz="20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GB" altLang="en-US" sz="20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US" altLang="en-US" sz="2000" b="1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6" name="Picture 8" descr="http://ts2.mm.bing.net/th?id=I.4647065166416097&amp;pid=1.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0" y="2022123"/>
            <a:ext cx="1804343" cy="137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471488" y="1905000"/>
            <a:ext cx="8136904" cy="1600200"/>
          </a:xfrm>
          <a:prstGeom prst="roundRect">
            <a:avLst/>
          </a:prstGeom>
          <a:noFill/>
          <a:ln w="19050" cap="flat" cmpd="sng" algn="ctr">
            <a:solidFill>
              <a:srgbClr val="015CA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4"/>
              </a:buBlip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569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69" y="273687"/>
            <a:ext cx="8733155" cy="471901"/>
          </a:xfrm>
        </p:spPr>
        <p:txBody>
          <a:bodyPr>
            <a:noAutofit/>
          </a:bodyPr>
          <a:lstStyle/>
          <a:p>
            <a:r>
              <a:rPr lang="en-GB" sz="2600" b="1" dirty="0">
                <a:solidFill>
                  <a:schemeClr val="accent1"/>
                </a:solidFill>
              </a:rPr>
              <a:t>EIB’s methodology to identify and assess quality investment</a:t>
            </a:r>
            <a:endParaRPr lang="en-GB" sz="26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59C87-4400-0E45-97C7-BDEE4D66133D}" type="slidenum">
              <a:rPr lang="fr-FR" smtClean="0"/>
              <a:t>6</a:t>
            </a:fld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07988" y="844550"/>
            <a:ext cx="8104187" cy="5354638"/>
          </a:xfrm>
        </p:spPr>
        <p:txBody>
          <a:bodyPr>
            <a:normAutofit/>
          </a:bodyPr>
          <a:lstStyle/>
          <a:p>
            <a:pPr marL="457200" indent="-457200" algn="just" eaLnBrk="1" hangingPunct="1">
              <a:lnSpc>
                <a:spcPct val="80000"/>
              </a:lnSpc>
              <a:buFontTx/>
              <a:buNone/>
            </a:pPr>
            <a:endParaRPr lang="en-US" altLang="en-US" sz="1800" b="1" dirty="0" smtClean="0">
              <a:solidFill>
                <a:schemeClr val="hlink"/>
              </a:solidFill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solidFill>
                  <a:schemeClr val="tx2"/>
                </a:solidFill>
                <a:ea typeface="+mj-ea"/>
                <a:cs typeface="+mj-cs"/>
              </a:rPr>
              <a:t>Pillar 2 : </a:t>
            </a:r>
            <a:r>
              <a:rPr lang="en-US" altLang="en-US" sz="2000" dirty="0">
                <a:solidFill>
                  <a:schemeClr val="tx2"/>
                </a:solidFill>
                <a:ea typeface="+mj-ea"/>
                <a:cs typeface="+mj-cs"/>
              </a:rPr>
              <a:t>The </a:t>
            </a:r>
            <a:r>
              <a:rPr lang="en-US" altLang="en-US" sz="2000" b="1" u="sng" dirty="0">
                <a:solidFill>
                  <a:schemeClr val="tx2"/>
                </a:solidFill>
                <a:ea typeface="+mj-ea"/>
                <a:cs typeface="+mj-cs"/>
              </a:rPr>
              <a:t>quality and soundness </a:t>
            </a:r>
            <a:r>
              <a:rPr lang="en-US" altLang="en-US" sz="2000" dirty="0">
                <a:solidFill>
                  <a:schemeClr val="tx2"/>
                </a:solidFill>
                <a:ea typeface="+mj-ea"/>
                <a:cs typeface="+mj-cs"/>
              </a:rPr>
              <a:t>of the </a:t>
            </a:r>
            <a:r>
              <a:rPr lang="en-US" altLang="en-US" sz="2000" dirty="0" smtClean="0">
                <a:solidFill>
                  <a:schemeClr val="tx2"/>
                </a:solidFill>
                <a:ea typeface="+mj-ea"/>
                <a:cs typeface="+mj-cs"/>
              </a:rPr>
              <a:t>project</a:t>
            </a:r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2"/>
                </a:solidFill>
                <a:ea typeface="+mj-ea"/>
                <a:cs typeface="+mj-cs"/>
              </a:rPr>
              <a:t>For </a:t>
            </a:r>
            <a:r>
              <a:rPr lang="en-US" sz="2000" b="1" dirty="0">
                <a:solidFill>
                  <a:schemeClr val="tx2"/>
                </a:solidFill>
                <a:ea typeface="+mj-ea"/>
                <a:cs typeface="+mj-cs"/>
              </a:rPr>
              <a:t>direct operations</a:t>
            </a:r>
            <a:r>
              <a:rPr lang="en-US" sz="2000" dirty="0">
                <a:solidFill>
                  <a:schemeClr val="tx2"/>
                </a:solidFill>
                <a:ea typeface="+mj-ea"/>
                <a:cs typeface="+mj-cs"/>
              </a:rPr>
              <a:t>, assessment focuses on the extent to which the project represents a rational allocation of resources and meets the needs of its beneficiaries, including society at large, over its </a:t>
            </a:r>
            <a:r>
              <a:rPr lang="en-GB" sz="2000" dirty="0">
                <a:solidFill>
                  <a:schemeClr val="tx2"/>
                </a:solidFill>
                <a:ea typeface="+mj-ea"/>
                <a:cs typeface="+mj-cs"/>
              </a:rPr>
              <a:t>entire life-cycle.</a:t>
            </a:r>
          </a:p>
          <a:p>
            <a:pPr lvl="2"/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Soundness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assesses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capabilities of the promoter based on indicators such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whether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project is delivered at cost and on time, and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governance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issues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2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Financial and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economic sustainability: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based on the estimated economic rate of return (ERR), or equivalent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and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financial internal rate of return (FIRR).</a:t>
            </a:r>
          </a:p>
          <a:p>
            <a:pPr lvl="2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social sustainability: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based on the environmental safeguards assessment and the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social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safeguards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assessment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2"/>
            <a:r>
              <a:rPr lang="en-US" altLang="en-US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Employment </a:t>
            </a:r>
            <a:r>
              <a:rPr lang="en-US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impact. </a:t>
            </a:r>
            <a:endParaRPr lang="en-GB" altLang="en-US" sz="2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GB" altLang="en-US" sz="2000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 marL="179388" lvl="3" indent="-179388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SzPct val="70000"/>
              <a:buFont typeface="Arial" panose="020B0604020202020204" pitchFamily="34" charset="0"/>
              <a:buChar char="•"/>
              <a:defRPr/>
            </a:pPr>
            <a:endParaRPr lang="en-US" altLang="en-US" sz="2000" b="1" dirty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7938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llipse 36"/>
          <p:cNvSpPr/>
          <p:nvPr/>
        </p:nvSpPr>
        <p:spPr>
          <a:xfrm>
            <a:off x="1950720" y="1869440"/>
            <a:ext cx="4023360" cy="4023360"/>
          </a:xfrm>
          <a:prstGeom prst="ellipse">
            <a:avLst/>
          </a:prstGeom>
          <a:noFill/>
          <a:ln w="76200" cap="flat" cmpd="tri"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Forme libre 37"/>
          <p:cNvSpPr/>
          <p:nvPr/>
        </p:nvSpPr>
        <p:spPr>
          <a:xfrm>
            <a:off x="3437142" y="1331927"/>
            <a:ext cx="985705" cy="985705"/>
          </a:xfrm>
          <a:custGeom>
            <a:avLst/>
            <a:gdLst>
              <a:gd name="connsiteX0" fmla="*/ 0 w 1177459"/>
              <a:gd name="connsiteY0" fmla="*/ 588730 h 1177459"/>
              <a:gd name="connsiteX1" fmla="*/ 588730 w 1177459"/>
              <a:gd name="connsiteY1" fmla="*/ 0 h 1177459"/>
              <a:gd name="connsiteX2" fmla="*/ 1177460 w 1177459"/>
              <a:gd name="connsiteY2" fmla="*/ 588730 h 1177459"/>
              <a:gd name="connsiteX3" fmla="*/ 588730 w 1177459"/>
              <a:gd name="connsiteY3" fmla="*/ 1177460 h 1177459"/>
              <a:gd name="connsiteX4" fmla="*/ 0 w 1177459"/>
              <a:gd name="connsiteY4" fmla="*/ 588730 h 117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459" h="1177459">
                <a:moveTo>
                  <a:pt x="0" y="588730"/>
                </a:moveTo>
                <a:cubicBezTo>
                  <a:pt x="0" y="263583"/>
                  <a:pt x="263583" y="0"/>
                  <a:pt x="588730" y="0"/>
                </a:cubicBezTo>
                <a:cubicBezTo>
                  <a:pt x="913877" y="0"/>
                  <a:pt x="1177460" y="263583"/>
                  <a:pt x="1177460" y="588730"/>
                </a:cubicBezTo>
                <a:cubicBezTo>
                  <a:pt x="1177460" y="913877"/>
                  <a:pt x="913877" y="1177460"/>
                  <a:pt x="588730" y="1177460"/>
                </a:cubicBezTo>
                <a:cubicBezTo>
                  <a:pt x="263583" y="1177460"/>
                  <a:pt x="0" y="913877"/>
                  <a:pt x="0" y="58873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76200"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935" tIns="235935" rIns="235935" bIns="235935" numCol="1" spcCol="1270" anchor="ctr" anchorCtr="0">
            <a:noAutofit/>
          </a:bodyPr>
          <a:lstStyle/>
          <a:p>
            <a:pPr lvl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5000" kern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Forme libre 38"/>
          <p:cNvSpPr/>
          <p:nvPr/>
        </p:nvSpPr>
        <p:spPr>
          <a:xfrm>
            <a:off x="5028718" y="2098390"/>
            <a:ext cx="985705" cy="985705"/>
          </a:xfrm>
          <a:custGeom>
            <a:avLst/>
            <a:gdLst>
              <a:gd name="connsiteX0" fmla="*/ 0 w 1177459"/>
              <a:gd name="connsiteY0" fmla="*/ 588730 h 1177459"/>
              <a:gd name="connsiteX1" fmla="*/ 588730 w 1177459"/>
              <a:gd name="connsiteY1" fmla="*/ 0 h 1177459"/>
              <a:gd name="connsiteX2" fmla="*/ 1177460 w 1177459"/>
              <a:gd name="connsiteY2" fmla="*/ 588730 h 1177459"/>
              <a:gd name="connsiteX3" fmla="*/ 588730 w 1177459"/>
              <a:gd name="connsiteY3" fmla="*/ 1177460 h 1177459"/>
              <a:gd name="connsiteX4" fmla="*/ 0 w 1177459"/>
              <a:gd name="connsiteY4" fmla="*/ 588730 h 117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459" h="1177459">
                <a:moveTo>
                  <a:pt x="0" y="588730"/>
                </a:moveTo>
                <a:cubicBezTo>
                  <a:pt x="0" y="263583"/>
                  <a:pt x="263583" y="0"/>
                  <a:pt x="588730" y="0"/>
                </a:cubicBezTo>
                <a:cubicBezTo>
                  <a:pt x="913877" y="0"/>
                  <a:pt x="1177460" y="263583"/>
                  <a:pt x="1177460" y="588730"/>
                </a:cubicBezTo>
                <a:cubicBezTo>
                  <a:pt x="1177460" y="913877"/>
                  <a:pt x="913877" y="1177460"/>
                  <a:pt x="588730" y="1177460"/>
                </a:cubicBezTo>
                <a:cubicBezTo>
                  <a:pt x="263583" y="1177460"/>
                  <a:pt x="0" y="913877"/>
                  <a:pt x="0" y="588730"/>
                </a:cubicBezTo>
                <a:close/>
              </a:path>
            </a:pathLst>
          </a:custGeom>
          <a:solidFill>
            <a:srgbClr val="FF7C00"/>
          </a:solidFill>
          <a:ln w="76200">
            <a:solidFill>
              <a:srgbClr val="FF9933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935" tIns="235935" rIns="235935" bIns="235935" numCol="1" spcCol="1270" anchor="ctr" anchorCtr="0">
            <a:noAutofit/>
          </a:bodyPr>
          <a:lstStyle/>
          <a:p>
            <a:pPr lvl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5000" kern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Forme libre 39"/>
          <p:cNvSpPr/>
          <p:nvPr/>
        </p:nvSpPr>
        <p:spPr>
          <a:xfrm>
            <a:off x="5421805" y="3820617"/>
            <a:ext cx="985705" cy="985705"/>
          </a:xfrm>
          <a:custGeom>
            <a:avLst/>
            <a:gdLst>
              <a:gd name="connsiteX0" fmla="*/ 0 w 1177459"/>
              <a:gd name="connsiteY0" fmla="*/ 588730 h 1177459"/>
              <a:gd name="connsiteX1" fmla="*/ 588730 w 1177459"/>
              <a:gd name="connsiteY1" fmla="*/ 0 h 1177459"/>
              <a:gd name="connsiteX2" fmla="*/ 1177460 w 1177459"/>
              <a:gd name="connsiteY2" fmla="*/ 588730 h 1177459"/>
              <a:gd name="connsiteX3" fmla="*/ 588730 w 1177459"/>
              <a:gd name="connsiteY3" fmla="*/ 1177460 h 1177459"/>
              <a:gd name="connsiteX4" fmla="*/ 0 w 1177459"/>
              <a:gd name="connsiteY4" fmla="*/ 588730 h 117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459" h="1177459">
                <a:moveTo>
                  <a:pt x="0" y="588730"/>
                </a:moveTo>
                <a:cubicBezTo>
                  <a:pt x="0" y="263583"/>
                  <a:pt x="263583" y="0"/>
                  <a:pt x="588730" y="0"/>
                </a:cubicBezTo>
                <a:cubicBezTo>
                  <a:pt x="913877" y="0"/>
                  <a:pt x="1177460" y="263583"/>
                  <a:pt x="1177460" y="588730"/>
                </a:cubicBezTo>
                <a:cubicBezTo>
                  <a:pt x="1177460" y="913877"/>
                  <a:pt x="913877" y="1177460"/>
                  <a:pt x="588730" y="1177460"/>
                </a:cubicBezTo>
                <a:cubicBezTo>
                  <a:pt x="263583" y="1177460"/>
                  <a:pt x="0" y="913877"/>
                  <a:pt x="0" y="58873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76200"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0375" tIns="200375" rIns="200375" bIns="20037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2200" kern="120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Forme libre 40"/>
          <p:cNvSpPr/>
          <p:nvPr/>
        </p:nvSpPr>
        <p:spPr>
          <a:xfrm>
            <a:off x="4320400" y="5201735"/>
            <a:ext cx="985705" cy="985705"/>
          </a:xfrm>
          <a:custGeom>
            <a:avLst/>
            <a:gdLst>
              <a:gd name="connsiteX0" fmla="*/ 0 w 1177459"/>
              <a:gd name="connsiteY0" fmla="*/ 588730 h 1177459"/>
              <a:gd name="connsiteX1" fmla="*/ 588730 w 1177459"/>
              <a:gd name="connsiteY1" fmla="*/ 0 h 1177459"/>
              <a:gd name="connsiteX2" fmla="*/ 1177460 w 1177459"/>
              <a:gd name="connsiteY2" fmla="*/ 588730 h 1177459"/>
              <a:gd name="connsiteX3" fmla="*/ 588730 w 1177459"/>
              <a:gd name="connsiteY3" fmla="*/ 1177460 h 1177459"/>
              <a:gd name="connsiteX4" fmla="*/ 0 w 1177459"/>
              <a:gd name="connsiteY4" fmla="*/ 588730 h 117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459" h="1177459">
                <a:moveTo>
                  <a:pt x="0" y="588730"/>
                </a:moveTo>
                <a:cubicBezTo>
                  <a:pt x="0" y="263583"/>
                  <a:pt x="263583" y="0"/>
                  <a:pt x="588730" y="0"/>
                </a:cubicBezTo>
                <a:cubicBezTo>
                  <a:pt x="913877" y="0"/>
                  <a:pt x="1177460" y="263583"/>
                  <a:pt x="1177460" y="588730"/>
                </a:cubicBezTo>
                <a:cubicBezTo>
                  <a:pt x="1177460" y="913877"/>
                  <a:pt x="913877" y="1177460"/>
                  <a:pt x="588730" y="1177460"/>
                </a:cubicBezTo>
                <a:cubicBezTo>
                  <a:pt x="263583" y="1177460"/>
                  <a:pt x="0" y="913877"/>
                  <a:pt x="0" y="58873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76200"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0375" tIns="200375" rIns="200375" bIns="20037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2200" kern="120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Forme libre 41"/>
          <p:cNvSpPr/>
          <p:nvPr/>
        </p:nvSpPr>
        <p:spPr>
          <a:xfrm>
            <a:off x="2553883" y="5201735"/>
            <a:ext cx="985705" cy="985705"/>
          </a:xfrm>
          <a:custGeom>
            <a:avLst/>
            <a:gdLst>
              <a:gd name="connsiteX0" fmla="*/ 0 w 1177459"/>
              <a:gd name="connsiteY0" fmla="*/ 588730 h 1177459"/>
              <a:gd name="connsiteX1" fmla="*/ 588730 w 1177459"/>
              <a:gd name="connsiteY1" fmla="*/ 0 h 1177459"/>
              <a:gd name="connsiteX2" fmla="*/ 1177460 w 1177459"/>
              <a:gd name="connsiteY2" fmla="*/ 588730 h 1177459"/>
              <a:gd name="connsiteX3" fmla="*/ 588730 w 1177459"/>
              <a:gd name="connsiteY3" fmla="*/ 1177460 h 1177459"/>
              <a:gd name="connsiteX4" fmla="*/ 0 w 1177459"/>
              <a:gd name="connsiteY4" fmla="*/ 588730 h 117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459" h="1177459">
                <a:moveTo>
                  <a:pt x="0" y="588730"/>
                </a:moveTo>
                <a:cubicBezTo>
                  <a:pt x="0" y="263583"/>
                  <a:pt x="263583" y="0"/>
                  <a:pt x="588730" y="0"/>
                </a:cubicBezTo>
                <a:cubicBezTo>
                  <a:pt x="913877" y="0"/>
                  <a:pt x="1177460" y="263583"/>
                  <a:pt x="1177460" y="588730"/>
                </a:cubicBezTo>
                <a:cubicBezTo>
                  <a:pt x="1177460" y="913877"/>
                  <a:pt x="913877" y="1177460"/>
                  <a:pt x="588730" y="1177460"/>
                </a:cubicBezTo>
                <a:cubicBezTo>
                  <a:pt x="263583" y="1177460"/>
                  <a:pt x="0" y="913877"/>
                  <a:pt x="0" y="58873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76200"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0375" tIns="200375" rIns="200375" bIns="20037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2200" kern="120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Forme libre 42"/>
          <p:cNvSpPr/>
          <p:nvPr/>
        </p:nvSpPr>
        <p:spPr>
          <a:xfrm>
            <a:off x="1452478" y="3820617"/>
            <a:ext cx="985705" cy="985705"/>
          </a:xfrm>
          <a:custGeom>
            <a:avLst/>
            <a:gdLst>
              <a:gd name="connsiteX0" fmla="*/ 0 w 1177459"/>
              <a:gd name="connsiteY0" fmla="*/ 588730 h 1177459"/>
              <a:gd name="connsiteX1" fmla="*/ 588730 w 1177459"/>
              <a:gd name="connsiteY1" fmla="*/ 0 h 1177459"/>
              <a:gd name="connsiteX2" fmla="*/ 1177460 w 1177459"/>
              <a:gd name="connsiteY2" fmla="*/ 588730 h 1177459"/>
              <a:gd name="connsiteX3" fmla="*/ 588730 w 1177459"/>
              <a:gd name="connsiteY3" fmla="*/ 1177460 h 1177459"/>
              <a:gd name="connsiteX4" fmla="*/ 0 w 1177459"/>
              <a:gd name="connsiteY4" fmla="*/ 588730 h 117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459" h="1177459">
                <a:moveTo>
                  <a:pt x="0" y="588730"/>
                </a:moveTo>
                <a:cubicBezTo>
                  <a:pt x="0" y="263583"/>
                  <a:pt x="263583" y="0"/>
                  <a:pt x="588730" y="0"/>
                </a:cubicBezTo>
                <a:cubicBezTo>
                  <a:pt x="913877" y="0"/>
                  <a:pt x="1177460" y="263583"/>
                  <a:pt x="1177460" y="588730"/>
                </a:cubicBezTo>
                <a:cubicBezTo>
                  <a:pt x="1177460" y="913877"/>
                  <a:pt x="913877" y="1177460"/>
                  <a:pt x="588730" y="1177460"/>
                </a:cubicBezTo>
                <a:cubicBezTo>
                  <a:pt x="263583" y="1177460"/>
                  <a:pt x="0" y="913877"/>
                  <a:pt x="0" y="588730"/>
                </a:cubicBezTo>
                <a:close/>
              </a:path>
            </a:pathLst>
          </a:custGeom>
          <a:solidFill>
            <a:srgbClr val="92D050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0375" tIns="200375" rIns="200375" bIns="200375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2200" kern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Forme libre 43"/>
          <p:cNvSpPr/>
          <p:nvPr/>
        </p:nvSpPr>
        <p:spPr>
          <a:xfrm>
            <a:off x="1845565" y="2098390"/>
            <a:ext cx="985705" cy="985705"/>
          </a:xfrm>
          <a:custGeom>
            <a:avLst/>
            <a:gdLst>
              <a:gd name="connsiteX0" fmla="*/ 0 w 1177459"/>
              <a:gd name="connsiteY0" fmla="*/ 588730 h 1177459"/>
              <a:gd name="connsiteX1" fmla="*/ 588730 w 1177459"/>
              <a:gd name="connsiteY1" fmla="*/ 0 h 1177459"/>
              <a:gd name="connsiteX2" fmla="*/ 1177460 w 1177459"/>
              <a:gd name="connsiteY2" fmla="*/ 588730 h 1177459"/>
              <a:gd name="connsiteX3" fmla="*/ 588730 w 1177459"/>
              <a:gd name="connsiteY3" fmla="*/ 1177460 h 1177459"/>
              <a:gd name="connsiteX4" fmla="*/ 0 w 1177459"/>
              <a:gd name="connsiteY4" fmla="*/ 588730 h 117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459" h="1177459">
                <a:moveTo>
                  <a:pt x="0" y="588730"/>
                </a:moveTo>
                <a:cubicBezTo>
                  <a:pt x="0" y="263583"/>
                  <a:pt x="263583" y="0"/>
                  <a:pt x="588730" y="0"/>
                </a:cubicBezTo>
                <a:cubicBezTo>
                  <a:pt x="913877" y="0"/>
                  <a:pt x="1177460" y="263583"/>
                  <a:pt x="1177460" y="588730"/>
                </a:cubicBezTo>
                <a:cubicBezTo>
                  <a:pt x="1177460" y="913877"/>
                  <a:pt x="913877" y="1177460"/>
                  <a:pt x="588730" y="1177460"/>
                </a:cubicBezTo>
                <a:cubicBezTo>
                  <a:pt x="263583" y="1177460"/>
                  <a:pt x="0" y="913877"/>
                  <a:pt x="0" y="58873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76200"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935" tIns="235935" rIns="235935" bIns="235935" numCol="1" spcCol="1270" anchor="ctr" anchorCtr="0">
            <a:noAutofit/>
          </a:bodyPr>
          <a:lstStyle/>
          <a:p>
            <a:pPr lvl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5000" kern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3007360" y="3200400"/>
            <a:ext cx="1910080" cy="132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40"/>
              </a:lnSpc>
            </a:pPr>
            <a:r>
              <a:rPr lang="fr-FR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EIB</a:t>
            </a:r>
            <a:br>
              <a:rPr lang="fr-FR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</a:t>
            </a:r>
            <a:r>
              <a:rPr lang="fr-FR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cycle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3185260" y="2340446"/>
            <a:ext cx="1497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Step 1 </a:t>
            </a:r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Proposal</a:t>
            </a:r>
            <a:b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16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6136640" y="2204720"/>
            <a:ext cx="983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Step 2 </a:t>
            </a:r>
          </a:p>
          <a:p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Appraisal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6512560" y="4064000"/>
            <a:ext cx="9580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Step</a:t>
            </a:r>
            <a:r>
              <a:rPr lang="fr-FR" sz="1600" dirty="0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 3 </a:t>
            </a:r>
          </a:p>
          <a:p>
            <a:r>
              <a:rPr lang="fr-FR" sz="16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Approval</a:t>
            </a:r>
            <a:endParaRPr lang="fr-FR" sz="16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5425440" y="5557520"/>
            <a:ext cx="994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Step 4</a:t>
            </a:r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Signature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1106846" y="5557520"/>
            <a:ext cx="1371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Step 5</a:t>
            </a:r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Disbursement</a:t>
            </a:r>
            <a:endParaRPr lang="en-GB" sz="1600" dirty="0">
              <a:solidFill>
                <a:schemeClr val="tx2"/>
              </a:solidFill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64208" y="4064000"/>
            <a:ext cx="1351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Step 6 </a:t>
            </a:r>
          </a:p>
          <a:p>
            <a:pPr algn="r"/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</a:t>
            </a:r>
            <a:b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reporting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642240" y="2204720"/>
            <a:ext cx="1154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Step 7 </a:t>
            </a:r>
          </a:p>
          <a:p>
            <a:pPr algn="r"/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Repayment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7390130" y="1151867"/>
            <a:ext cx="1620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Financial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Economic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Gender 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Environmental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</a:t>
            </a:r>
            <a:b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Procurement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</a:t>
            </a:r>
          </a:p>
          <a:p>
            <a:pPr marL="141288" indent="-141288">
              <a:buFont typeface="Arial" charset="0"/>
              <a:buChar char="•"/>
            </a:pP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Conflict</a:t>
            </a:r>
          </a:p>
        </p:txBody>
      </p:sp>
      <p:cxnSp>
        <p:nvCxnSpPr>
          <p:cNvPr id="58" name="Connecteur droit 57"/>
          <p:cNvCxnSpPr/>
          <p:nvPr/>
        </p:nvCxnSpPr>
        <p:spPr>
          <a:xfrm>
            <a:off x="6502400" y="5740400"/>
            <a:ext cx="0" cy="213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Image 5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8960" y="2128520"/>
            <a:ext cx="944880" cy="950823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0160" y="5207000"/>
            <a:ext cx="944880" cy="950823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520" y="2230120"/>
            <a:ext cx="934720" cy="844435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840" y="3937000"/>
            <a:ext cx="904240" cy="748824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8219" y="1356360"/>
            <a:ext cx="777623" cy="929640"/>
          </a:xfrm>
          <a:prstGeom prst="rect">
            <a:avLst/>
          </a:prstGeom>
        </p:spPr>
      </p:pic>
      <p:sp>
        <p:nvSpPr>
          <p:cNvPr id="65" name="Arc 64"/>
          <p:cNvSpPr/>
          <p:nvPr/>
        </p:nvSpPr>
        <p:spPr>
          <a:xfrm rot="1564900">
            <a:off x="3193884" y="3056996"/>
            <a:ext cx="1663066" cy="1810380"/>
          </a:xfrm>
          <a:prstGeom prst="arc">
            <a:avLst/>
          </a:prstGeom>
          <a:ln cap="rnd"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Arc 65"/>
          <p:cNvSpPr/>
          <p:nvPr/>
        </p:nvSpPr>
        <p:spPr>
          <a:xfrm rot="8174919">
            <a:off x="3124320" y="3126965"/>
            <a:ext cx="1579623" cy="1723421"/>
          </a:xfrm>
          <a:prstGeom prst="arc">
            <a:avLst/>
          </a:prstGeom>
          <a:ln cap="rnd"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Arc 66"/>
          <p:cNvSpPr/>
          <p:nvPr/>
        </p:nvSpPr>
        <p:spPr>
          <a:xfrm rot="16442685">
            <a:off x="2966239" y="3112691"/>
            <a:ext cx="1869699" cy="1680082"/>
          </a:xfrm>
          <a:prstGeom prst="arc">
            <a:avLst/>
          </a:prstGeom>
          <a:ln w="9525" cap="rnd">
            <a:round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740" y="5227320"/>
            <a:ext cx="1094740" cy="1225801"/>
          </a:xfrm>
          <a:prstGeom prst="rect">
            <a:avLst/>
          </a:prstGeom>
        </p:spPr>
      </p:pic>
      <p:sp>
        <p:nvSpPr>
          <p:cNvPr id="55" name="Footer Placeholder 5">
            <a:extLst>
              <a:ext uri="{FF2B5EF4-FFF2-40B4-BE49-F238E27FC236}">
                <a16:creationId xmlns:a16="http://schemas.microsoft.com/office/drawing/2014/main" id="{9A62C720-662D-2A4C-9664-BAC97F194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2000" y="6480000"/>
            <a:ext cx="3960000" cy="144000"/>
          </a:xfrm>
        </p:spPr>
        <p:txBody>
          <a:bodyPr/>
          <a:lstStyle/>
          <a:p>
            <a:r>
              <a:rPr lang="en-GB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European Investment Bank Group</a:t>
            </a:r>
            <a:endParaRPr lang="en-GB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Slide Number Placeholder 12">
            <a:extLst>
              <a:ext uri="{FF2B5EF4-FFF2-40B4-BE49-F238E27FC236}">
                <a16:creationId xmlns:a16="http://schemas.microsoft.com/office/drawing/2014/main" id="{B4108ED8-E44B-DE4D-ADE3-291468B37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72000" y="6480000"/>
            <a:ext cx="1620000" cy="144000"/>
          </a:xfrm>
        </p:spPr>
        <p:txBody>
          <a:bodyPr/>
          <a:lstStyle/>
          <a:p>
            <a:fld id="{FD0A51CA-4611-42BC-8C78-05A9D4A054CC}" type="slidenum">
              <a:rPr lang="en-GB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7</a:t>
            </a:fld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3" name="Image 6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400" y="3876040"/>
            <a:ext cx="685800" cy="778873"/>
          </a:xfrm>
          <a:prstGeom prst="rect">
            <a:avLst/>
          </a:prstGeom>
        </p:spPr>
      </p:pic>
      <p:sp>
        <p:nvSpPr>
          <p:cNvPr id="71" name="Title 7">
            <a:extLst>
              <a:ext uri="{FF2B5EF4-FFF2-40B4-BE49-F238E27FC236}">
                <a16:creationId xmlns:a16="http://schemas.microsoft.com/office/drawing/2014/main" id="{64C5D6D1-65EF-CD46-8BA4-2C69754E85DC}"/>
              </a:ext>
            </a:extLst>
          </p:cNvPr>
          <p:cNvSpPr txBox="1">
            <a:spLocks/>
          </p:cNvSpPr>
          <p:nvPr/>
        </p:nvSpPr>
        <p:spPr>
          <a:xfrm>
            <a:off x="252000" y="251999"/>
            <a:ext cx="8892000" cy="1026037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EIB project </a:t>
            </a:r>
            <a:r>
              <a:rPr lang="en-GB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cycle: </a:t>
            </a:r>
            <a:r>
              <a:rPr lang="fr-F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support to </a:t>
            </a:r>
            <a:r>
              <a:rPr lang="fr-FR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sound</a:t>
            </a:r>
            <a:r>
              <a:rPr lang="fr-F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fr-F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and </a:t>
            </a:r>
            <a:r>
              <a:rPr lang="fr-FR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sustainable</a:t>
            </a:r>
            <a:r>
              <a:rPr lang="fr-F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fr-FR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projects</a:t>
            </a:r>
            <a:endParaRPr lang="fr-FR" sz="24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algn="l"/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6101715" y="1524821"/>
            <a:ext cx="548640" cy="677994"/>
          </a:xfrm>
          <a:prstGeom prst="downArrow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Down Arrow 69"/>
          <p:cNvSpPr/>
          <p:nvPr/>
        </p:nvSpPr>
        <p:spPr>
          <a:xfrm>
            <a:off x="710565" y="3372671"/>
            <a:ext cx="548640" cy="677994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eft Brace 3"/>
          <p:cNvSpPr/>
          <p:nvPr/>
        </p:nvSpPr>
        <p:spPr>
          <a:xfrm>
            <a:off x="7228675" y="1151867"/>
            <a:ext cx="161455" cy="224676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213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0400" t="13667"/>
          <a:stretch/>
        </p:blipFill>
        <p:spPr>
          <a:xfrm>
            <a:off x="0" y="974000"/>
            <a:ext cx="9144000" cy="5884000"/>
          </a:xfrm>
          <a:prstGeom prst="rect">
            <a:avLst/>
          </a:prstGeom>
        </p:spPr>
      </p:pic>
      <p:sp>
        <p:nvSpPr>
          <p:cNvPr id="4" name="Title 8"/>
          <p:cNvSpPr txBox="1">
            <a:spLocks/>
          </p:cNvSpPr>
          <p:nvPr/>
        </p:nvSpPr>
        <p:spPr>
          <a:xfrm>
            <a:off x="180000" y="180000"/>
            <a:ext cx="8964000" cy="504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EIB lending outside the </a:t>
            </a:r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EU: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Approved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amount of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projects,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first signed in 2018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73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Espace réservé pour une image  1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807" y="1227878"/>
            <a:ext cx="954976" cy="954976"/>
          </a:xfrm>
          <a:prstGeom prst="ellipse">
            <a:avLst/>
          </a:prstGeom>
          <a:noFill/>
          <a:ln w="41275">
            <a:solidFill>
              <a:srgbClr val="0070C0"/>
            </a:solidFill>
          </a:ln>
        </p:spPr>
      </p:pic>
      <p:sp>
        <p:nvSpPr>
          <p:cNvPr id="19" name="Espace réservé du texte 13"/>
          <p:cNvSpPr txBox="1">
            <a:spLocks/>
          </p:cNvSpPr>
          <p:nvPr/>
        </p:nvSpPr>
        <p:spPr>
          <a:xfrm>
            <a:off x="611712" y="2252442"/>
            <a:ext cx="2399912" cy="107785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JOBS</a:t>
            </a:r>
            <a:r>
              <a:rPr lang="fr-FR" sz="1800" b="1" dirty="0" smtClean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1800" b="1" dirty="0" smtClean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254 000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jobs sustained in supported SMEs,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micro-enterprises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midcap companies</a:t>
            </a:r>
            <a:endParaRPr lang="fr-FR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Espace réservé du texte 13"/>
          <p:cNvSpPr txBox="1">
            <a:spLocks/>
          </p:cNvSpPr>
          <p:nvPr/>
        </p:nvSpPr>
        <p:spPr>
          <a:xfrm>
            <a:off x="3276322" y="2252442"/>
            <a:ext cx="2316789" cy="125984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 ACTION</a:t>
            </a:r>
            <a:endParaRPr lang="fr-FR" sz="1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1.3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million 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tonnes CO2-equivalent/year emissions avoided</a:t>
            </a:r>
            <a:endParaRPr lang="fr-FR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Espace réservé du texte 13"/>
          <p:cNvSpPr txBox="1">
            <a:spLocks/>
          </p:cNvSpPr>
          <p:nvPr/>
        </p:nvSpPr>
        <p:spPr>
          <a:xfrm>
            <a:off x="5941053" y="2252442"/>
            <a:ext cx="2411367" cy="1259840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 and SANITATION</a:t>
            </a:r>
            <a:r>
              <a:rPr lang="fr-FR" sz="1800" b="1" dirty="0" smtClean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1800" b="1" dirty="0" smtClean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11,7 million people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benefiting from </a:t>
            </a: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water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supply and sanitation</a:t>
            </a:r>
            <a:endParaRPr lang="fr-FR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Espace réservé du texte 13"/>
          <p:cNvSpPr txBox="1">
            <a:spLocks/>
          </p:cNvSpPr>
          <p:nvPr/>
        </p:nvSpPr>
        <p:spPr>
          <a:xfrm>
            <a:off x="611559" y="5049480"/>
            <a:ext cx="2400087" cy="97536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endParaRPr lang="fr-FR" sz="1800" b="1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5.6 million hours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cut from road journey times</a:t>
            </a:r>
            <a:endParaRPr lang="fr-FR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Espace réservé du texte 13"/>
          <p:cNvSpPr txBox="1">
            <a:spLocks/>
          </p:cNvSpPr>
          <p:nvPr/>
        </p:nvSpPr>
        <p:spPr>
          <a:xfrm>
            <a:off x="3275856" y="5049480"/>
            <a:ext cx="2317324" cy="12598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fr-FR" sz="1800" b="1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1800" b="1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million households served by new electricity produced</a:t>
            </a:r>
            <a:endParaRPr lang="fr-FR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Espace réservé du texte 13"/>
          <p:cNvSpPr txBox="1">
            <a:spLocks/>
          </p:cNvSpPr>
          <p:nvPr/>
        </p:nvSpPr>
        <p:spPr>
          <a:xfrm>
            <a:off x="6017349" y="4992279"/>
            <a:ext cx="2234562" cy="12598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URBAN</a:t>
            </a:r>
            <a:r>
              <a:rPr lang="fr-FR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1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47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million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urban transport passengers per year</a:t>
            </a:r>
            <a:endParaRPr lang="fr-FR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" name="Espace réservé pour une image  17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6173" y="3964875"/>
            <a:ext cx="944245" cy="944245"/>
          </a:xfrm>
          <a:prstGeom prst="ellipse">
            <a:avLst/>
          </a:prstGeom>
          <a:noFill/>
          <a:ln w="41275">
            <a:solidFill>
              <a:srgbClr val="0070C0"/>
            </a:solidFill>
          </a:ln>
        </p:spPr>
      </p:pic>
      <p:pic>
        <p:nvPicPr>
          <p:cNvPr id="26" name="Espace réservé pour une image  18"/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2155" y="3964875"/>
            <a:ext cx="944245" cy="944245"/>
          </a:xfrm>
          <a:prstGeom prst="ellipse">
            <a:avLst/>
          </a:prstGeom>
          <a:noFill/>
          <a:ln w="41275">
            <a:solidFill>
              <a:srgbClr val="0070C0"/>
            </a:solidFill>
          </a:ln>
        </p:spPr>
      </p:pic>
      <p:pic>
        <p:nvPicPr>
          <p:cNvPr id="27" name="Espace réservé pour une image  19"/>
          <p:cNvPicPr>
            <a:picLocks noChangeAspect="1"/>
          </p:cNvPicPr>
          <p:nvPr/>
        </p:nvPicPr>
        <p:blipFill rotWithShape="1">
          <a:blip r:embed="rId6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3" t="15012" r="8470" b="-1869"/>
          <a:stretch/>
        </p:blipFill>
        <p:spPr>
          <a:xfrm>
            <a:off x="6009209" y="3964875"/>
            <a:ext cx="944245" cy="944245"/>
          </a:xfrm>
          <a:prstGeom prst="ellipse">
            <a:avLst/>
          </a:prstGeom>
          <a:noFill/>
          <a:ln w="41275">
            <a:solidFill>
              <a:srgbClr val="0070C0"/>
            </a:solidFill>
          </a:ln>
        </p:spPr>
      </p:pic>
      <p:pic>
        <p:nvPicPr>
          <p:cNvPr id="30" name="Espace réservé pour une image  20"/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9209" y="1227878"/>
            <a:ext cx="955674" cy="954976"/>
          </a:xfrm>
          <a:prstGeom prst="ellipse">
            <a:avLst/>
          </a:prstGeom>
          <a:noFill/>
          <a:ln w="41275">
            <a:solidFill>
              <a:srgbClr val="0070C0"/>
            </a:solidFill>
          </a:ln>
        </p:spPr>
      </p:pic>
      <p:grpSp>
        <p:nvGrpSpPr>
          <p:cNvPr id="4" name="Group 3"/>
          <p:cNvGrpSpPr/>
          <p:nvPr/>
        </p:nvGrpSpPr>
        <p:grpSpPr>
          <a:xfrm>
            <a:off x="3245576" y="1219366"/>
            <a:ext cx="972000" cy="972000"/>
            <a:chOff x="3325175" y="1320951"/>
            <a:chExt cx="997402" cy="97510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1" r="1676"/>
            <a:stretch/>
          </p:blipFill>
          <p:spPr>
            <a:xfrm>
              <a:off x="3460499" y="1432138"/>
              <a:ext cx="773364" cy="777148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3325175" y="1320951"/>
              <a:ext cx="997402" cy="975108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3" name="Picture 2" descr="Bildergebnis fÃ¼r sdgs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99" t="21390" r="3750" b="56291"/>
          <a:stretch/>
        </p:blipFill>
        <p:spPr bwMode="auto">
          <a:xfrm>
            <a:off x="7056275" y="1330229"/>
            <a:ext cx="712761" cy="75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Bildergebnis fÃ¼r sdgs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" t="71653" r="81755" b="6027"/>
          <a:stretch/>
        </p:blipFill>
        <p:spPr bwMode="auto">
          <a:xfrm>
            <a:off x="4252264" y="1330229"/>
            <a:ext cx="787788" cy="75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Bildergebnis fÃ¼r sdgs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3" t="46266" r="66207" b="31415"/>
          <a:stretch/>
        </p:blipFill>
        <p:spPr bwMode="auto">
          <a:xfrm>
            <a:off x="1676417" y="1330229"/>
            <a:ext cx="750274" cy="75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Bildergebnis fÃ¼r sdgs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" t="46449" r="81704" b="31232"/>
          <a:stretch/>
        </p:blipFill>
        <p:spPr bwMode="auto">
          <a:xfrm>
            <a:off x="4290358" y="4061860"/>
            <a:ext cx="750274" cy="75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Bildergebnis fÃ¼r sdgs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65" t="46496" r="19483" b="32301"/>
          <a:stretch/>
        </p:blipFill>
        <p:spPr bwMode="auto">
          <a:xfrm>
            <a:off x="7028622" y="4061860"/>
            <a:ext cx="750274" cy="75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Bildergebnis fÃ¼r sdgs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7" t="46496" r="50870" b="31185"/>
          <a:stretch/>
        </p:blipFill>
        <p:spPr bwMode="auto">
          <a:xfrm>
            <a:off x="1691810" y="4061860"/>
            <a:ext cx="723541" cy="75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99892" y="6480000"/>
            <a:ext cx="3312368" cy="144000"/>
          </a:xfrm>
        </p:spPr>
        <p:txBody>
          <a:bodyPr/>
          <a:lstStyle/>
          <a:p>
            <a:r>
              <a:rPr lang="en-US" b="1" smtClean="0">
                <a:latin typeface="Calibri" panose="020F0502020204030204" pitchFamily="34" charset="0"/>
                <a:cs typeface="Calibri" panose="020F0502020204030204" pitchFamily="34" charset="0"/>
              </a:rPr>
              <a:t>European Investment Bank Group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72000" y="6480000"/>
            <a:ext cx="1620000" cy="144000"/>
          </a:xfrm>
        </p:spPr>
        <p:txBody>
          <a:bodyPr/>
          <a:lstStyle/>
          <a:p>
            <a:fld id="{FD0A51CA-4611-42BC-8C78-05A9D4A054CC}" type="slidenum">
              <a:rPr lang="en-GB" b="1" smtClean="0">
                <a:latin typeface="Calibri" panose="020F0502020204030204" pitchFamily="34" charset="0"/>
                <a:cs typeface="Calibri" panose="020F0502020204030204" pitchFamily="34" charset="0"/>
              </a:rPr>
              <a:t>9</a:t>
            </a:fld>
            <a:endParaRPr lang="en-GB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itle 8"/>
          <p:cNvSpPr txBox="1">
            <a:spLocks/>
          </p:cNvSpPr>
          <p:nvPr/>
        </p:nvSpPr>
        <p:spPr>
          <a:xfrm>
            <a:off x="180000" y="180000"/>
            <a:ext cx="8820000" cy="504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Our impact outside the EU</a:t>
            </a:r>
          </a:p>
          <a:p>
            <a:pPr algn="l"/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EIB results outside the EU based on projects first signed in 2018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04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IB Corporate Theme">
  <a:themeElements>
    <a:clrScheme name="BEI">
      <a:dk1>
        <a:srgbClr val="000000"/>
      </a:dk1>
      <a:lt1>
        <a:srgbClr val="FFFFFF"/>
      </a:lt1>
      <a:dk2>
        <a:srgbClr val="0051A5"/>
      </a:dk2>
      <a:lt2>
        <a:srgbClr val="E7E6E6"/>
      </a:lt2>
      <a:accent1>
        <a:srgbClr val="0051A5"/>
      </a:accent1>
      <a:accent2>
        <a:srgbClr val="9B9E9F"/>
      </a:accent2>
      <a:accent3>
        <a:srgbClr val="E4702A"/>
      </a:accent3>
      <a:accent4>
        <a:srgbClr val="2CA7D3"/>
      </a:accent4>
      <a:accent5>
        <a:srgbClr val="DC3D50"/>
      </a:accent5>
      <a:accent6>
        <a:srgbClr val="8CC13F"/>
      </a:accent6>
      <a:hlink>
        <a:srgbClr val="0051A5"/>
      </a:hlink>
      <a:folHlink>
        <a:srgbClr val="6E4E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573</Words>
  <Application>Microsoft Office PowerPoint</Application>
  <PresentationFormat>On-screen Show (4:3)</PresentationFormat>
  <Paragraphs>101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.AppleSystemUIFont</vt:lpstr>
      <vt:lpstr>Arial</vt:lpstr>
      <vt:lpstr>Calibri</vt:lpstr>
      <vt:lpstr>Calibri Light</vt:lpstr>
      <vt:lpstr>Times New Roman</vt:lpstr>
      <vt:lpstr>EIB Corporate Theme</vt:lpstr>
      <vt:lpstr>Quality Infrastructure Investment    DEVCO’s 2019 Continental Infrastructure Seminar  Brussels, 4th December 2019   José Manuel Fernández Riveiro European Investment Bank  </vt:lpstr>
      <vt:lpstr>Infrastructure: a precondition for sustainable growth</vt:lpstr>
      <vt:lpstr>PowerPoint Presentation</vt:lpstr>
      <vt:lpstr>Scaling up quality infrastructure: effective conditions</vt:lpstr>
      <vt:lpstr>EIB’s methodology to identify and assess quality investment</vt:lpstr>
      <vt:lpstr>EIB’s methodology to identify and assess quality investment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2019-01-18T10:22:09Z</dcterms:created>
  <dcterms:modified xsi:type="dcterms:W3CDTF">2019-12-03T11:01:46Z</dcterms:modified>
</cp:coreProperties>
</file>